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2" r:id="rId6"/>
    <p:sldId id="267" r:id="rId7"/>
    <p:sldId id="263" r:id="rId8"/>
    <p:sldId id="270" r:id="rId9"/>
    <p:sldId id="271" r:id="rId10"/>
    <p:sldId id="260" r:id="rId11"/>
    <p:sldId id="268" r:id="rId12"/>
    <p:sldId id="274" r:id="rId13"/>
    <p:sldId id="266" r:id="rId14"/>
    <p:sldId id="265"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651"/>
  </p:normalViewPr>
  <p:slideViewPr>
    <p:cSldViewPr snapToGrid="0" snapToObjects="1">
      <p:cViewPr varScale="1">
        <p:scale>
          <a:sx n="144" d="100"/>
          <a:sy n="144" d="100"/>
        </p:scale>
        <p:origin x="21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CA7D0-667B-6144-95E9-0F98C7AAA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696EC6-466F-6D4F-9009-9C533BD23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DF2078-CA96-784B-8E10-F8A48687AC1D}"/>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C6EDB81E-93E6-0149-BE52-8DC4FAC32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25517-D2E4-2742-A935-426C09D5631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645842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AE5C-1415-2647-BA12-2D5A85A1E2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48F712-6426-8949-A83E-C81709E4BD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7A01-45A4-6E48-8C0F-0AAA9835F51C}"/>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5C728B88-4D2F-3B4B-BA73-3CCF883F2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D6EB1-C783-9D42-B987-1644759A1C24}"/>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3721311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B1149A-6440-5B4A-92CD-DF9C3B05F6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2736B-34D7-8247-A353-451611F288C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C9216-374F-774E-AD98-E872CFBF346E}"/>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036F94E3-A23B-E848-BACD-DD9726CE4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B3CBE-638E-6843-8778-5AA7894BCF9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95008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D0D9-6235-BD4C-A47C-AB6ED283E6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5612F-C8EA-6845-8FA5-CC75643530A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3D90A-8795-D34F-94C7-FB138F9E35A6}"/>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294528DA-2000-E64F-A4EC-E38840DCA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C92F1-C359-3D48-94D2-18BD97C0EF9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96424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9526-2176-FC4C-A66C-8DF514089A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12995-8179-3145-99E1-A4CEE5E7D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B8B943-88F0-0A45-BA66-95685B171BEA}"/>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85A1DBA4-6DE8-864D-84FE-C94336036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BDBE3-0D05-214E-B323-3B4A68FC5855}"/>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825084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960D-77A9-C145-BEC2-BB538A9540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1CAD4-D5E0-D24B-9F07-517AA69405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1C1D33-0883-6043-A9C3-A6A670682B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663F66-58E3-514F-81BA-B0780769D8E7}"/>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D97B1BF6-294E-0646-842E-0D3EC1C4F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A9EBA-70D6-E94A-A787-9771E0CDF4DA}"/>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796422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DD3B-9016-E84A-AC33-29FF0D19C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5FFBBA-8853-5B43-B412-2C54B1137C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CFF775-7BCB-1843-B8ED-9F60BCEBABE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0957B4-17EC-1843-87DB-C6380E092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4A1A88-2F43-3F45-8692-2345C9090B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7BFB16-B6A9-8D4E-A0E6-63FD9B0C0276}"/>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8" name="Footer Placeholder 7">
            <a:extLst>
              <a:ext uri="{FF2B5EF4-FFF2-40B4-BE49-F238E27FC236}">
                <a16:creationId xmlns:a16="http://schemas.microsoft.com/office/drawing/2014/main" id="{06AE5ACD-77A8-5C4E-9673-19913D6CC3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74F43E-E4F1-4A40-B1FF-8B91A23400B6}"/>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295601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3F68-2DED-AD46-B282-E8D06FD29F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DA7404-AF43-254C-85CC-28CB9E64F4FB}"/>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4" name="Footer Placeholder 3">
            <a:extLst>
              <a:ext uri="{FF2B5EF4-FFF2-40B4-BE49-F238E27FC236}">
                <a16:creationId xmlns:a16="http://schemas.microsoft.com/office/drawing/2014/main" id="{87447869-7D79-4141-912F-57D7E78480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F8D6A3-05AF-EC46-9A24-901440EAF623}"/>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149981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8B4B9-CC44-2645-866C-4F7B3736A3B7}"/>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3" name="Footer Placeholder 2">
            <a:extLst>
              <a:ext uri="{FF2B5EF4-FFF2-40B4-BE49-F238E27FC236}">
                <a16:creationId xmlns:a16="http://schemas.microsoft.com/office/drawing/2014/main" id="{578ED78E-5707-944E-AF69-12C2DAB79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238D3-7DC3-3E4D-867D-C22646F0C8F0}"/>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72401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6373-BAF3-FB44-8D77-C28CD19AD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A987A2-BDF6-B841-8CF2-877353A6E3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6E816D-4132-D546-8C28-4375A8D51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F63D44-12F5-EF4D-B1A1-D4942580251B}"/>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849EEC9E-E19B-C940-8029-529897205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61355-AF93-1E45-9817-DAC7CBF5E38C}"/>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374959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9AAA6-53FC-594C-B7A3-F3B3A2A12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EE7F26-A758-334D-99F8-E3063A6B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7103C3-B909-084F-BD79-66E71B3D7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54A81A-C5E9-C84A-9BB2-D61FEAE12E50}"/>
              </a:ext>
            </a:extLst>
          </p:cNvPr>
          <p:cNvSpPr>
            <a:spLocks noGrp="1"/>
          </p:cNvSpPr>
          <p:nvPr>
            <p:ph type="dt" sz="half" idx="10"/>
          </p:nvPr>
        </p:nvSpPr>
        <p:spPr/>
        <p:txBody>
          <a:bodyPr/>
          <a:lstStyle/>
          <a:p>
            <a:fld id="{0A1741C0-5BFF-5747-A92C-468B466D1707}" type="datetimeFigureOut">
              <a:rPr lang="en-US" smtClean="0"/>
              <a:t>4/15/18</a:t>
            </a:fld>
            <a:endParaRPr lang="en-US"/>
          </a:p>
        </p:txBody>
      </p:sp>
      <p:sp>
        <p:nvSpPr>
          <p:cNvPr id="6" name="Footer Placeholder 5">
            <a:extLst>
              <a:ext uri="{FF2B5EF4-FFF2-40B4-BE49-F238E27FC236}">
                <a16:creationId xmlns:a16="http://schemas.microsoft.com/office/drawing/2014/main" id="{100A8FFF-08C5-1B41-85B6-47C3C0011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775AC2-C1A0-5548-BF9B-27DD5C9396D9}"/>
              </a:ext>
            </a:extLst>
          </p:cNvPr>
          <p:cNvSpPr>
            <a:spLocks noGrp="1"/>
          </p:cNvSpPr>
          <p:nvPr>
            <p:ph type="sldNum" sz="quarter" idx="12"/>
          </p:nvPr>
        </p:nvSpPr>
        <p:spPr/>
        <p:txBody>
          <a:bodyPr/>
          <a:lstStyle/>
          <a:p>
            <a:fld id="{08DA6C2B-97B1-4D47-9229-B3AC9CC0959F}" type="slidenum">
              <a:rPr lang="en-US" smtClean="0"/>
              <a:t>‹#›</a:t>
            </a:fld>
            <a:endParaRPr lang="en-US"/>
          </a:p>
        </p:txBody>
      </p:sp>
    </p:spTree>
    <p:extLst>
      <p:ext uri="{BB962C8B-B14F-4D97-AF65-F5344CB8AC3E}">
        <p14:creationId xmlns:p14="http://schemas.microsoft.com/office/powerpoint/2010/main" val="425630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413AA-7083-4849-943F-4ABD9267F5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B37C7B-2CD2-2B40-BE26-C054857B6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AB7CC1-1997-C24B-AE23-3DFC822E40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741C0-5BFF-5747-A92C-468B466D1707}" type="datetimeFigureOut">
              <a:rPr lang="en-US" smtClean="0"/>
              <a:t>4/15/18</a:t>
            </a:fld>
            <a:endParaRPr lang="en-US"/>
          </a:p>
        </p:txBody>
      </p:sp>
      <p:sp>
        <p:nvSpPr>
          <p:cNvPr id="5" name="Footer Placeholder 4">
            <a:extLst>
              <a:ext uri="{FF2B5EF4-FFF2-40B4-BE49-F238E27FC236}">
                <a16:creationId xmlns:a16="http://schemas.microsoft.com/office/drawing/2014/main" id="{52761CE3-AC25-4E42-B504-F8031BEDC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562D6A-757B-2045-88FD-90F3A9F311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A6C2B-97B1-4D47-9229-B3AC9CC0959F}" type="slidenum">
              <a:rPr lang="en-US" smtClean="0"/>
              <a:t>‹#›</a:t>
            </a:fld>
            <a:endParaRPr lang="en-US"/>
          </a:p>
        </p:txBody>
      </p:sp>
    </p:spTree>
    <p:extLst>
      <p:ext uri="{BB962C8B-B14F-4D97-AF65-F5344CB8AC3E}">
        <p14:creationId xmlns:p14="http://schemas.microsoft.com/office/powerpoint/2010/main" val="762253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Tables.asp?DB_ID=111&amp;DB_Name=Air%20Carrier%20Statistics%20(Form%2041%20Traffic)-%20All%20Carriers&amp;DB_Short_Name=Air%20Carrier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4D0168-103A-D742-949A-203405B9050E}"/>
              </a:ext>
            </a:extLst>
          </p:cNvPr>
          <p:cNvSpPr>
            <a:spLocks noGrp="1"/>
          </p:cNvSpPr>
          <p:nvPr>
            <p:ph type="ctrTitle"/>
          </p:nvPr>
        </p:nvSpPr>
        <p:spPr>
          <a:xfrm>
            <a:off x="1524000" y="2776538"/>
            <a:ext cx="9144000" cy="1381188"/>
          </a:xfrm>
        </p:spPr>
        <p:txBody>
          <a:bodyPr anchor="ctr">
            <a:normAutofit/>
          </a:bodyPr>
          <a:lstStyle/>
          <a:p>
            <a:r>
              <a:rPr lang="en-US" sz="4000">
                <a:solidFill>
                  <a:schemeClr val="bg2"/>
                </a:solidFill>
              </a:rPr>
              <a:t>Passengers and Load Factor Level for Major Airlines</a:t>
            </a:r>
          </a:p>
        </p:txBody>
      </p:sp>
      <p:sp>
        <p:nvSpPr>
          <p:cNvPr id="3" name="Subtitle 2">
            <a:extLst>
              <a:ext uri="{FF2B5EF4-FFF2-40B4-BE49-F238E27FC236}">
                <a16:creationId xmlns:a16="http://schemas.microsoft.com/office/drawing/2014/main" id="{7DBD3323-7EAB-044D-B39A-1B86F6E2428F}"/>
              </a:ext>
            </a:extLst>
          </p:cNvPr>
          <p:cNvSpPr>
            <a:spLocks noGrp="1"/>
          </p:cNvSpPr>
          <p:nvPr>
            <p:ph type="subTitle" idx="1"/>
          </p:nvPr>
        </p:nvSpPr>
        <p:spPr>
          <a:xfrm>
            <a:off x="1524000" y="4495800"/>
            <a:ext cx="9144000" cy="762000"/>
          </a:xfrm>
        </p:spPr>
        <p:txBody>
          <a:bodyPr>
            <a:normAutofit/>
          </a:bodyPr>
          <a:lstStyle/>
          <a:p>
            <a:r>
              <a:rPr lang="en-US" sz="1800" dirty="0"/>
              <a:t>John Capps</a:t>
            </a:r>
          </a:p>
        </p:txBody>
      </p:sp>
    </p:spTree>
    <p:extLst>
      <p:ext uri="{BB962C8B-B14F-4D97-AF65-F5344CB8AC3E}">
        <p14:creationId xmlns:p14="http://schemas.microsoft.com/office/powerpoint/2010/main" val="406868077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Top Corners Rounded 18">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 name="Content Placeholder 3">
            <a:extLst>
              <a:ext uri="{FF2B5EF4-FFF2-40B4-BE49-F238E27FC236}">
                <a16:creationId xmlns:a16="http://schemas.microsoft.com/office/drawing/2014/main" id="{7CE66AAC-6490-C848-9E14-62A99D012D6F}"/>
              </a:ext>
            </a:extLst>
          </p:cNvPr>
          <p:cNvPicPr>
            <a:picLocks noChangeAspect="1"/>
          </p:cNvPicPr>
          <p:nvPr/>
        </p:nvPicPr>
        <p:blipFill>
          <a:blip r:embed="rId2">
            <a:extLst/>
          </a:blip>
          <a:stretch>
            <a:fillRect/>
          </a:stretch>
        </p:blipFill>
        <p:spPr>
          <a:xfrm>
            <a:off x="5203767" y="480122"/>
            <a:ext cx="6542117" cy="5740707"/>
          </a:xfrm>
          <a:prstGeom prst="rect">
            <a:avLst/>
          </a:prstGeom>
        </p:spPr>
      </p:pic>
      <p:sp>
        <p:nvSpPr>
          <p:cNvPr id="2" name="Title 1">
            <a:extLst>
              <a:ext uri="{FF2B5EF4-FFF2-40B4-BE49-F238E27FC236}">
                <a16:creationId xmlns:a16="http://schemas.microsoft.com/office/drawing/2014/main" id="{7A29E653-B3CE-CF44-BEA6-67D6BA7CAE3A}"/>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dirty="0">
                <a:solidFill>
                  <a:schemeClr val="bg1"/>
                </a:solidFill>
                <a:latin typeface="+mj-lt"/>
                <a:ea typeface="+mj-ea"/>
                <a:cs typeface="+mj-cs"/>
              </a:rPr>
              <a:t>Classification Model: (Without PCA)</a:t>
            </a:r>
          </a:p>
        </p:txBody>
      </p:sp>
      <p:sp>
        <p:nvSpPr>
          <p:cNvPr id="14" name="Content Placeholder 13">
            <a:extLst>
              <a:ext uri="{FF2B5EF4-FFF2-40B4-BE49-F238E27FC236}">
                <a16:creationId xmlns:a16="http://schemas.microsoft.com/office/drawing/2014/main" id="{76AD9F9C-9409-4719-957E-6DCB9F72CCB9}"/>
              </a:ext>
            </a:extLst>
          </p:cNvPr>
          <p:cNvSpPr>
            <a:spLocks noGrp="1"/>
          </p:cNvSpPr>
          <p:nvPr>
            <p:ph idx="1"/>
          </p:nvPr>
        </p:nvSpPr>
        <p:spPr>
          <a:xfrm>
            <a:off x="321733" y="2834809"/>
            <a:ext cx="4092951" cy="3042099"/>
          </a:xfrm>
        </p:spPr>
        <p:txBody>
          <a:bodyPr anchor="t">
            <a:normAutofit fontScale="92500" lnSpcReduction="20000"/>
          </a:bodyPr>
          <a:lstStyle/>
          <a:p>
            <a:r>
              <a:rPr lang="en-US" sz="2000" dirty="0">
                <a:solidFill>
                  <a:schemeClr val="bg1"/>
                </a:solidFill>
              </a:rPr>
              <a:t>Gradient Boosting</a:t>
            </a:r>
          </a:p>
          <a:p>
            <a:pPr lvl="1"/>
            <a:r>
              <a:rPr lang="en-US" sz="1600" dirty="0">
                <a:solidFill>
                  <a:schemeClr val="bg1"/>
                </a:solidFill>
              </a:rPr>
              <a:t>500 estimators and a max depth of 5</a:t>
            </a:r>
          </a:p>
          <a:p>
            <a:r>
              <a:rPr lang="en-US" sz="2000" dirty="0">
                <a:solidFill>
                  <a:schemeClr val="bg1"/>
                </a:solidFill>
              </a:rPr>
              <a:t>Classification Report:</a:t>
            </a:r>
          </a:p>
          <a:p>
            <a:pPr lvl="1"/>
            <a:r>
              <a:rPr lang="en-US" sz="1600" dirty="0">
                <a:solidFill>
                  <a:schemeClr val="bg1"/>
                </a:solidFill>
              </a:rPr>
              <a:t>Low</a:t>
            </a:r>
          </a:p>
          <a:p>
            <a:pPr lvl="2"/>
            <a:r>
              <a:rPr lang="en-US" sz="1200" dirty="0">
                <a:solidFill>
                  <a:schemeClr val="bg1"/>
                </a:solidFill>
              </a:rPr>
              <a:t>Precision Score: 0.71</a:t>
            </a:r>
          </a:p>
          <a:p>
            <a:pPr lvl="2"/>
            <a:r>
              <a:rPr lang="en-US" sz="1200" dirty="0">
                <a:solidFill>
                  <a:schemeClr val="bg1"/>
                </a:solidFill>
              </a:rPr>
              <a:t>Recall Score: 0.65</a:t>
            </a:r>
          </a:p>
          <a:p>
            <a:pPr lvl="1"/>
            <a:r>
              <a:rPr lang="en-US" sz="1600" dirty="0">
                <a:solidFill>
                  <a:schemeClr val="bg1"/>
                </a:solidFill>
              </a:rPr>
              <a:t>Medium</a:t>
            </a:r>
          </a:p>
          <a:p>
            <a:pPr lvl="2"/>
            <a:r>
              <a:rPr lang="en-US" sz="1200" dirty="0">
                <a:solidFill>
                  <a:schemeClr val="bg1"/>
                </a:solidFill>
              </a:rPr>
              <a:t>Precision Score: 0.54</a:t>
            </a:r>
          </a:p>
          <a:p>
            <a:pPr lvl="2"/>
            <a:r>
              <a:rPr lang="en-US" sz="1200" dirty="0">
                <a:solidFill>
                  <a:schemeClr val="bg1"/>
                </a:solidFill>
              </a:rPr>
              <a:t>Recall Score: 0.68</a:t>
            </a:r>
          </a:p>
          <a:p>
            <a:pPr lvl="1"/>
            <a:r>
              <a:rPr lang="en-US" sz="1600" dirty="0">
                <a:solidFill>
                  <a:schemeClr val="bg1"/>
                </a:solidFill>
              </a:rPr>
              <a:t>High</a:t>
            </a:r>
          </a:p>
          <a:p>
            <a:pPr lvl="2"/>
            <a:r>
              <a:rPr lang="en-US" sz="1200" dirty="0">
                <a:solidFill>
                  <a:schemeClr val="bg1"/>
                </a:solidFill>
              </a:rPr>
              <a:t>Precision Score: 0.6</a:t>
            </a:r>
            <a:r>
              <a:rPr lang="en-US" sz="1200" b="1" dirty="0">
                <a:solidFill>
                  <a:schemeClr val="bg1"/>
                </a:solidFill>
              </a:rPr>
              <a:t>0</a:t>
            </a:r>
            <a:endParaRPr lang="en-US" sz="1200" dirty="0">
              <a:solidFill>
                <a:schemeClr val="bg1"/>
              </a:solidFill>
            </a:endParaRPr>
          </a:p>
          <a:p>
            <a:pPr lvl="2"/>
            <a:r>
              <a:rPr lang="en-US" sz="1200" dirty="0">
                <a:solidFill>
                  <a:schemeClr val="bg1"/>
                </a:solidFill>
              </a:rPr>
              <a:t>Recall Score: 0.37</a:t>
            </a:r>
          </a:p>
          <a:p>
            <a:r>
              <a:rPr lang="en-US" sz="2000" dirty="0">
                <a:solidFill>
                  <a:schemeClr val="bg1"/>
                </a:solidFill>
              </a:rPr>
              <a:t>Overall Accuracy: 60.58</a:t>
            </a:r>
          </a:p>
        </p:txBody>
      </p:sp>
    </p:spTree>
    <p:extLst>
      <p:ext uri="{BB962C8B-B14F-4D97-AF65-F5344CB8AC3E}">
        <p14:creationId xmlns:p14="http://schemas.microsoft.com/office/powerpoint/2010/main" val="225072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76ABAD-1813-8248-A659-6D7B9E5084B2}"/>
              </a:ext>
            </a:extLst>
          </p:cNvPr>
          <p:cNvPicPr>
            <a:picLocks noGrp="1" noChangeAspect="1"/>
          </p:cNvPicPr>
          <p:nvPr>
            <p:ph idx="1"/>
          </p:nvPr>
        </p:nvPicPr>
        <p:blipFill>
          <a:blip r:embed="rId2"/>
          <a:stretch>
            <a:fillRect/>
          </a:stretch>
        </p:blipFill>
        <p:spPr>
          <a:xfrm>
            <a:off x="5215874" y="492573"/>
            <a:ext cx="6429441" cy="5880796"/>
          </a:xfrm>
          <a:prstGeom prst="rect">
            <a:avLst/>
          </a:prstGeom>
        </p:spPr>
      </p:pic>
      <p:sp>
        <p:nvSpPr>
          <p:cNvPr id="15" name="Rectangle 8">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C38B-3C94-6F43-BFCE-EBE5C1EFF81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dirty="0">
                <a:solidFill>
                  <a:srgbClr val="FFFFFF"/>
                </a:solidFill>
              </a:rPr>
              <a:t>Important Features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(No PCA)</a:t>
            </a:r>
          </a:p>
        </p:txBody>
      </p:sp>
    </p:spTree>
    <p:extLst>
      <p:ext uri="{BB962C8B-B14F-4D97-AF65-F5344CB8AC3E}">
        <p14:creationId xmlns:p14="http://schemas.microsoft.com/office/powerpoint/2010/main" val="186176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70D0BE-7B31-374D-941B-13CD9A8BB227}"/>
              </a:ext>
            </a:extLst>
          </p:cNvPr>
          <p:cNvSpPr>
            <a:spLocks noGrp="1"/>
          </p:cNvSpPr>
          <p:nvPr>
            <p:ph type="ctrTitle"/>
          </p:nvPr>
        </p:nvSpPr>
        <p:spPr>
          <a:xfrm>
            <a:off x="838199" y="4525347"/>
            <a:ext cx="6801321" cy="1737360"/>
          </a:xfrm>
        </p:spPr>
        <p:txBody>
          <a:bodyPr anchor="ctr">
            <a:normAutofit/>
          </a:bodyPr>
          <a:lstStyle/>
          <a:p>
            <a:pPr algn="r"/>
            <a:r>
              <a:rPr lang="en-US" dirty="0"/>
              <a:t>Now that we have our model…</a:t>
            </a:r>
          </a:p>
        </p:txBody>
      </p:sp>
      <p:sp>
        <p:nvSpPr>
          <p:cNvPr id="3" name="Subtitle 2">
            <a:extLst>
              <a:ext uri="{FF2B5EF4-FFF2-40B4-BE49-F238E27FC236}">
                <a16:creationId xmlns:a16="http://schemas.microsoft.com/office/drawing/2014/main" id="{032507CF-0749-E348-B6AB-977AFB72001D}"/>
              </a:ext>
            </a:extLst>
          </p:cNvPr>
          <p:cNvSpPr>
            <a:spLocks noGrp="1"/>
          </p:cNvSpPr>
          <p:nvPr>
            <p:ph type="subTitle" idx="1"/>
          </p:nvPr>
        </p:nvSpPr>
        <p:spPr>
          <a:xfrm>
            <a:off x="7961258" y="4525347"/>
            <a:ext cx="3258675" cy="1737360"/>
          </a:xfrm>
        </p:spPr>
        <p:txBody>
          <a:bodyPr anchor="ctr">
            <a:normAutofit/>
          </a:bodyPr>
          <a:lstStyle/>
          <a:p>
            <a:pPr algn="l"/>
            <a:r>
              <a:rPr lang="en-US"/>
              <a:t>Lets Do Our Time Series!</a:t>
            </a:r>
          </a:p>
        </p:txBody>
      </p:sp>
    </p:spTree>
    <p:extLst>
      <p:ext uri="{BB962C8B-B14F-4D97-AF65-F5344CB8AC3E}">
        <p14:creationId xmlns:p14="http://schemas.microsoft.com/office/powerpoint/2010/main" val="307330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73E1D340-FCB0-174B-A327-74D86D89C830}"/>
              </a:ext>
            </a:extLst>
          </p:cNvPr>
          <p:cNvPicPr>
            <a:picLocks noChangeAspect="1"/>
          </p:cNvPicPr>
          <p:nvPr/>
        </p:nvPicPr>
        <p:blipFill>
          <a:blip r:embed="rId2"/>
          <a:stretch>
            <a:fillRect/>
          </a:stretch>
        </p:blipFill>
        <p:spPr>
          <a:xfrm>
            <a:off x="481886" y="582071"/>
            <a:ext cx="3662730" cy="2582224"/>
          </a:xfrm>
          <a:prstGeom prst="rect">
            <a:avLst/>
          </a:prstGeom>
        </p:spPr>
      </p:pic>
      <p:pic>
        <p:nvPicPr>
          <p:cNvPr id="5" name="Picture 4">
            <a:extLst>
              <a:ext uri="{FF2B5EF4-FFF2-40B4-BE49-F238E27FC236}">
                <a16:creationId xmlns:a16="http://schemas.microsoft.com/office/drawing/2014/main" id="{9D55E081-D96E-4A4F-96AE-12049695CFCF}"/>
              </a:ext>
            </a:extLst>
          </p:cNvPr>
          <p:cNvPicPr>
            <a:picLocks noChangeAspect="1"/>
          </p:cNvPicPr>
          <p:nvPr/>
        </p:nvPicPr>
        <p:blipFill>
          <a:blip r:embed="rId3">
            <a:extLst/>
          </a:blip>
          <a:stretch>
            <a:fillRect/>
          </a:stretch>
        </p:blipFill>
        <p:spPr>
          <a:xfrm>
            <a:off x="481886" y="3693215"/>
            <a:ext cx="3662730" cy="2582224"/>
          </a:xfrm>
          <a:prstGeom prst="rect">
            <a:avLst/>
          </a:prstGeom>
        </p:spPr>
      </p:pic>
      <p:sp>
        <p:nvSpPr>
          <p:cNvPr id="2" name="Title 1">
            <a:extLst>
              <a:ext uri="{FF2B5EF4-FFF2-40B4-BE49-F238E27FC236}">
                <a16:creationId xmlns:a16="http://schemas.microsoft.com/office/drawing/2014/main" id="{B2F636C9-ACCE-3141-94AA-03105D6FEE4C}"/>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Time Series Setup</a:t>
            </a:r>
          </a:p>
        </p:txBody>
      </p:sp>
      <p:sp>
        <p:nvSpPr>
          <p:cNvPr id="10" name="Content Placeholder 9">
            <a:extLst>
              <a:ext uri="{FF2B5EF4-FFF2-40B4-BE49-F238E27FC236}">
                <a16:creationId xmlns:a16="http://schemas.microsoft.com/office/drawing/2014/main" id="{6BD063F3-6A7F-4A7F-85F5-9AE5C1388DC5}"/>
              </a:ext>
            </a:extLst>
          </p:cNvPr>
          <p:cNvSpPr>
            <a:spLocks noGrp="1"/>
          </p:cNvSpPr>
          <p:nvPr>
            <p:ph idx="1"/>
          </p:nvPr>
        </p:nvSpPr>
        <p:spPr>
          <a:xfrm>
            <a:off x="5297762" y="2799889"/>
            <a:ext cx="5747187" cy="2987543"/>
          </a:xfrm>
        </p:spPr>
        <p:txBody>
          <a:bodyPr anchor="t">
            <a:normAutofit lnSpcReduction="10000"/>
          </a:bodyPr>
          <a:lstStyle/>
          <a:p>
            <a:r>
              <a:rPr lang="en-US" sz="2400" dirty="0">
                <a:solidFill>
                  <a:srgbClr val="FFFFFF"/>
                </a:solidFill>
              </a:rPr>
              <a:t>Purpose:  Forecast number of passengers to better determine the number of seats to offer</a:t>
            </a:r>
          </a:p>
          <a:p>
            <a:r>
              <a:rPr lang="en-US" sz="2400" dirty="0">
                <a:solidFill>
                  <a:srgbClr val="FFFFFF"/>
                </a:solidFill>
              </a:rPr>
              <a:t>See where that lag value crosses the upper confidence interval</a:t>
            </a:r>
          </a:p>
          <a:p>
            <a:pPr lvl="1"/>
            <a:r>
              <a:rPr lang="en-US" sz="2000" dirty="0">
                <a:solidFill>
                  <a:srgbClr val="FFFFFF"/>
                </a:solidFill>
              </a:rPr>
              <a:t>Autocorrelation Function:</a:t>
            </a:r>
          </a:p>
          <a:p>
            <a:pPr lvl="2"/>
            <a:r>
              <a:rPr lang="en-US" sz="1600" dirty="0">
                <a:solidFill>
                  <a:srgbClr val="FFFFFF"/>
                </a:solidFill>
              </a:rPr>
              <a:t>q = 5</a:t>
            </a:r>
          </a:p>
          <a:p>
            <a:pPr lvl="1"/>
            <a:r>
              <a:rPr lang="en-US" sz="2000" dirty="0">
                <a:solidFill>
                  <a:srgbClr val="FFFFFF"/>
                </a:solidFill>
              </a:rPr>
              <a:t>Partial Autocorrelation Function:</a:t>
            </a:r>
          </a:p>
          <a:p>
            <a:pPr lvl="2"/>
            <a:r>
              <a:rPr lang="en-US" sz="1600" dirty="0">
                <a:solidFill>
                  <a:srgbClr val="FFFFFF"/>
                </a:solidFill>
              </a:rPr>
              <a:t>p = 2</a:t>
            </a:r>
          </a:p>
        </p:txBody>
      </p:sp>
    </p:spTree>
    <p:extLst>
      <p:ext uri="{BB962C8B-B14F-4D97-AF65-F5344CB8AC3E}">
        <p14:creationId xmlns:p14="http://schemas.microsoft.com/office/powerpoint/2010/main" val="554857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399B43E0-0C86-1C48-93BC-477ABA4B746E}"/>
              </a:ext>
            </a:extLst>
          </p:cNvPr>
          <p:cNvPicPr>
            <a:picLocks noChangeAspect="1"/>
          </p:cNvPicPr>
          <p:nvPr/>
        </p:nvPicPr>
        <p:blipFill>
          <a:blip r:embed="rId2"/>
          <a:stretch>
            <a:fillRect/>
          </a:stretch>
        </p:blipFill>
        <p:spPr>
          <a:xfrm>
            <a:off x="5203767" y="1044380"/>
            <a:ext cx="6542117" cy="4612192"/>
          </a:xfrm>
          <a:prstGeom prst="rect">
            <a:avLst/>
          </a:prstGeom>
        </p:spPr>
      </p:pic>
      <p:sp>
        <p:nvSpPr>
          <p:cNvPr id="2" name="Title 1">
            <a:extLst>
              <a:ext uri="{FF2B5EF4-FFF2-40B4-BE49-F238E27FC236}">
                <a16:creationId xmlns:a16="http://schemas.microsoft.com/office/drawing/2014/main" id="{16A80BDD-813B-DA46-802B-B59B3B5B7137}"/>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Time Series</a:t>
            </a:r>
          </a:p>
        </p:txBody>
      </p:sp>
      <p:sp>
        <p:nvSpPr>
          <p:cNvPr id="15" name="Content Placeholder 8">
            <a:extLst>
              <a:ext uri="{FF2B5EF4-FFF2-40B4-BE49-F238E27FC236}">
                <a16:creationId xmlns:a16="http://schemas.microsoft.com/office/drawing/2014/main" id="{EDD58082-D6AD-47C5-8DBC-647E0FE595A0}"/>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Model: ARIMA (2, 0, 5)</a:t>
            </a:r>
          </a:p>
          <a:p>
            <a:r>
              <a:rPr lang="en-US" sz="2000" dirty="0">
                <a:solidFill>
                  <a:schemeClr val="bg1"/>
                </a:solidFill>
              </a:rPr>
              <a:t>Log Likelihood: -3936.232</a:t>
            </a:r>
          </a:p>
          <a:p>
            <a:r>
              <a:rPr lang="en-US" sz="2000" dirty="0">
                <a:solidFill>
                  <a:schemeClr val="bg1"/>
                </a:solidFill>
              </a:rPr>
              <a:t>AIC: 7890.463</a:t>
            </a:r>
          </a:p>
        </p:txBody>
      </p:sp>
    </p:spTree>
    <p:extLst>
      <p:ext uri="{BB962C8B-B14F-4D97-AF65-F5344CB8AC3E}">
        <p14:creationId xmlns:p14="http://schemas.microsoft.com/office/powerpoint/2010/main" val="3590281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336162-B533-4EFE-8BB3-8EBB4A5E3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926D-002C-E045-833C-420F93F53177}"/>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a:normAutofit/>
          </a:bodyPr>
          <a:lstStyle/>
          <a:p>
            <a:pPr algn="ctr"/>
            <a:r>
              <a:rPr lang="en-US" sz="3200">
                <a:solidFill>
                  <a:srgbClr val="262626"/>
                </a:solidFill>
              </a:rPr>
              <a:t>Conclusions</a:t>
            </a:r>
          </a:p>
        </p:txBody>
      </p:sp>
      <p:sp>
        <p:nvSpPr>
          <p:cNvPr id="3" name="Content Placeholder 2">
            <a:extLst>
              <a:ext uri="{FF2B5EF4-FFF2-40B4-BE49-F238E27FC236}">
                <a16:creationId xmlns:a16="http://schemas.microsoft.com/office/drawing/2014/main" id="{715E0BA2-7CD2-3543-9C67-63C5117326DD}"/>
              </a:ext>
            </a:extLst>
          </p:cNvPr>
          <p:cNvSpPr>
            <a:spLocks noGrp="1"/>
          </p:cNvSpPr>
          <p:nvPr>
            <p:ph idx="1"/>
          </p:nvPr>
        </p:nvSpPr>
        <p:spPr>
          <a:xfrm>
            <a:off x="6049182" y="802638"/>
            <a:ext cx="5408696" cy="5252722"/>
          </a:xfrm>
        </p:spPr>
        <p:txBody>
          <a:bodyPr anchor="ctr">
            <a:normAutofit/>
          </a:bodyPr>
          <a:lstStyle/>
          <a:p>
            <a:r>
              <a:rPr lang="en-US" sz="2200" dirty="0"/>
              <a:t>Models did a fair job at identifying those flights with medium and low load factor level </a:t>
            </a:r>
          </a:p>
          <a:p>
            <a:pPr lvl="1"/>
            <a:r>
              <a:rPr lang="en-US" sz="1800" dirty="0"/>
              <a:t>From a business perspective, these are the flights we want to predict so that we can implement strategies to increase load factor</a:t>
            </a:r>
          </a:p>
          <a:p>
            <a:r>
              <a:rPr lang="en-US" sz="2200" dirty="0"/>
              <a:t>Features not included in the data that would be interesting for future research include:</a:t>
            </a:r>
          </a:p>
          <a:p>
            <a:pPr lvl="1"/>
            <a:r>
              <a:rPr lang="en-US" sz="2200" dirty="0"/>
              <a:t>Time of the flight and average ticket price</a:t>
            </a:r>
          </a:p>
        </p:txBody>
      </p:sp>
    </p:spTree>
    <p:extLst>
      <p:ext uri="{BB962C8B-B14F-4D97-AF65-F5344CB8AC3E}">
        <p14:creationId xmlns:p14="http://schemas.microsoft.com/office/powerpoint/2010/main" val="6171670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FCC89E2-B1DE-CC4B-8BF8-649C855BF0B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Source	</a:t>
            </a:r>
          </a:p>
        </p:txBody>
      </p:sp>
      <p:sp>
        <p:nvSpPr>
          <p:cNvPr id="3" name="Content Placeholder 2">
            <a:extLst>
              <a:ext uri="{FF2B5EF4-FFF2-40B4-BE49-F238E27FC236}">
                <a16:creationId xmlns:a16="http://schemas.microsoft.com/office/drawing/2014/main" id="{25400D82-D0A1-294E-9628-2E7EC02E28B3}"/>
              </a:ext>
            </a:extLst>
          </p:cNvPr>
          <p:cNvSpPr>
            <a:spLocks noGrp="1"/>
          </p:cNvSpPr>
          <p:nvPr>
            <p:ph idx="1"/>
          </p:nvPr>
        </p:nvSpPr>
        <p:spPr>
          <a:xfrm>
            <a:off x="4976031" y="963877"/>
            <a:ext cx="6377769" cy="4930246"/>
          </a:xfrm>
        </p:spPr>
        <p:txBody>
          <a:bodyPr anchor="ctr">
            <a:normAutofit/>
          </a:bodyPr>
          <a:lstStyle/>
          <a:p>
            <a:r>
              <a:rPr lang="en-US" sz="1900"/>
              <a:t>Bureau of Transportation Statistics</a:t>
            </a:r>
          </a:p>
          <a:p>
            <a:pPr lvl="1"/>
            <a:r>
              <a:rPr lang="en-US" sz="1900"/>
              <a:t>Air Carrier Statistics (Form 41 Traffic) – All Carriers</a:t>
            </a:r>
          </a:p>
          <a:p>
            <a:pPr lvl="2"/>
            <a:r>
              <a:rPr lang="en-US" sz="1900"/>
              <a:t>T-100 Domestic Segment (All Carriers)</a:t>
            </a:r>
          </a:p>
          <a:p>
            <a:pPr lvl="2"/>
            <a:r>
              <a:rPr lang="en-US" sz="1900"/>
              <a:t>Contains domestic non-stop segment data reported by both U.S. and foreign air carriers, including carrier, origin, destination, aircraft type and service class for transported passengers, freight and mail, available capacity, scheduled departures, departures performed, aircraft hours, and load factor when both origin and destination airports are located within the boundaries of the United States and its territories.</a:t>
            </a:r>
          </a:p>
          <a:p>
            <a:pPr lvl="2"/>
            <a:r>
              <a:rPr lang="en-US" sz="1900">
                <a:hlinkClick r:id="rId2"/>
              </a:rPr>
              <a:t>https://www.transtats.bts.gov/Tables.asp?DB_ID=111&amp;DB_Name=Air%20Carrier%20Statistics%20%28Form%2041%20Traffic%29-%20All%20Carriers&amp;DB_Short_Name=Air%20Carrier</a:t>
            </a:r>
            <a:r>
              <a:rPr lang="en-US" sz="1900"/>
              <a:t>&gt;</a:t>
            </a:r>
          </a:p>
        </p:txBody>
      </p:sp>
    </p:spTree>
    <p:extLst>
      <p:ext uri="{BB962C8B-B14F-4D97-AF65-F5344CB8AC3E}">
        <p14:creationId xmlns:p14="http://schemas.microsoft.com/office/powerpoint/2010/main" val="2450470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CB57CC-CA23-354A-821D-DCCDAEE1B58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Overview</a:t>
            </a:r>
          </a:p>
        </p:txBody>
      </p:sp>
      <p:sp>
        <p:nvSpPr>
          <p:cNvPr id="3" name="Content Placeholder 2">
            <a:extLst>
              <a:ext uri="{FF2B5EF4-FFF2-40B4-BE49-F238E27FC236}">
                <a16:creationId xmlns:a16="http://schemas.microsoft.com/office/drawing/2014/main" id="{3D961655-0A59-0F4C-97E2-D83EA5E67F89}"/>
              </a:ext>
            </a:extLst>
          </p:cNvPr>
          <p:cNvSpPr>
            <a:spLocks noGrp="1"/>
          </p:cNvSpPr>
          <p:nvPr>
            <p:ph idx="1"/>
          </p:nvPr>
        </p:nvSpPr>
        <p:spPr>
          <a:xfrm>
            <a:off x="4976031" y="963877"/>
            <a:ext cx="6377769" cy="4930246"/>
          </a:xfrm>
        </p:spPr>
        <p:txBody>
          <a:bodyPr anchor="ctr">
            <a:normAutofit lnSpcReduction="10000"/>
          </a:bodyPr>
          <a:lstStyle/>
          <a:p>
            <a:r>
              <a:rPr lang="en-US" sz="1700" dirty="0"/>
              <a:t>What are the problems? Solutions?</a:t>
            </a:r>
          </a:p>
          <a:p>
            <a:pPr lvl="1"/>
            <a:r>
              <a:rPr lang="en-US" sz="1700" dirty="0"/>
              <a:t>P: Can we predict load factor level for a given flight?</a:t>
            </a:r>
          </a:p>
          <a:p>
            <a:pPr lvl="2"/>
            <a:r>
              <a:rPr lang="en-US" sz="1300" dirty="0"/>
              <a:t>S: Create models to predict the load factor level for a given flight</a:t>
            </a:r>
          </a:p>
          <a:p>
            <a:pPr lvl="1"/>
            <a:r>
              <a:rPr lang="en-US" sz="1700" dirty="0"/>
              <a:t>P: Can we forecast the number of passengers in a given quarter?</a:t>
            </a:r>
          </a:p>
          <a:p>
            <a:pPr lvl="2"/>
            <a:r>
              <a:rPr lang="en-US" sz="1300" dirty="0"/>
              <a:t>S: Create a time series model forecasting the number of passengers for each quarter</a:t>
            </a:r>
          </a:p>
          <a:p>
            <a:r>
              <a:rPr lang="en-US" sz="1700" dirty="0"/>
              <a:t>Who would be interested in this information?</a:t>
            </a:r>
          </a:p>
          <a:p>
            <a:pPr lvl="1"/>
            <a:r>
              <a:rPr lang="en-US" sz="1700" dirty="0"/>
              <a:t>Airlines would find this information particularly valuable</a:t>
            </a:r>
          </a:p>
          <a:p>
            <a:r>
              <a:rPr lang="en-US" sz="1700" dirty="0"/>
              <a:t>Why is this important? </a:t>
            </a:r>
          </a:p>
          <a:p>
            <a:pPr lvl="1"/>
            <a:r>
              <a:rPr lang="en-US" sz="1700" dirty="0"/>
              <a:t>This information would help airlines predict which flights will have low load factor, which would give them opportunities to implement strategies to increase it</a:t>
            </a:r>
          </a:p>
          <a:p>
            <a:pPr lvl="1"/>
            <a:r>
              <a:rPr lang="en-US" sz="1700" dirty="0"/>
              <a:t>Having a good forecast of how many passengers to expect in a given quarter will allow airlines to know how many seats and flights to offer in the future</a:t>
            </a:r>
          </a:p>
          <a:p>
            <a:r>
              <a:rPr lang="en-US" sz="1700" dirty="0"/>
              <a:t>Techniques required to solve the problems</a:t>
            </a:r>
          </a:p>
          <a:p>
            <a:pPr lvl="1"/>
            <a:r>
              <a:rPr lang="en-US" sz="1700" dirty="0"/>
              <a:t>Data cleaning, PCA, clustering, supervised learning models, time series modeling</a:t>
            </a:r>
          </a:p>
          <a:p>
            <a:pPr lvl="1"/>
            <a:endParaRPr lang="en-US" sz="1700" dirty="0"/>
          </a:p>
        </p:txBody>
      </p:sp>
    </p:spTree>
    <p:extLst>
      <p:ext uri="{BB962C8B-B14F-4D97-AF65-F5344CB8AC3E}">
        <p14:creationId xmlns:p14="http://schemas.microsoft.com/office/powerpoint/2010/main" val="188509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032C26-BAFC-4142-9CD8-25204BADC8D1}"/>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Preparing to Model</a:t>
            </a:r>
          </a:p>
        </p:txBody>
      </p:sp>
      <p:sp>
        <p:nvSpPr>
          <p:cNvPr id="3" name="Content Placeholder 2">
            <a:extLst>
              <a:ext uri="{FF2B5EF4-FFF2-40B4-BE49-F238E27FC236}">
                <a16:creationId xmlns:a16="http://schemas.microsoft.com/office/drawing/2014/main" id="{082B1C5A-D042-FD4C-A27F-25EF31AF9C03}"/>
              </a:ext>
            </a:extLst>
          </p:cNvPr>
          <p:cNvSpPr>
            <a:spLocks noGrp="1"/>
          </p:cNvSpPr>
          <p:nvPr>
            <p:ph idx="1"/>
          </p:nvPr>
        </p:nvSpPr>
        <p:spPr>
          <a:xfrm>
            <a:off x="4976031" y="963877"/>
            <a:ext cx="6377769" cy="4930246"/>
          </a:xfrm>
        </p:spPr>
        <p:txBody>
          <a:bodyPr anchor="ctr">
            <a:normAutofit/>
          </a:bodyPr>
          <a:lstStyle/>
          <a:p>
            <a:r>
              <a:rPr lang="en-US" sz="2000" dirty="0"/>
              <a:t>Original </a:t>
            </a:r>
            <a:r>
              <a:rPr lang="en-US" sz="2000" dirty="0" err="1"/>
              <a:t>Dataframe</a:t>
            </a:r>
            <a:endParaRPr lang="en-US" sz="2000" dirty="0"/>
          </a:p>
          <a:p>
            <a:pPr lvl="1"/>
            <a:r>
              <a:rPr lang="en-US" sz="2000" dirty="0"/>
              <a:t>46 features</a:t>
            </a:r>
          </a:p>
          <a:p>
            <a:pPr lvl="1"/>
            <a:r>
              <a:rPr lang="en-US" sz="2000" dirty="0"/>
              <a:t>752,559 observations</a:t>
            </a:r>
          </a:p>
          <a:p>
            <a:r>
              <a:rPr lang="en-US" sz="2000" dirty="0"/>
              <a:t>Feature Engineering</a:t>
            </a:r>
          </a:p>
          <a:p>
            <a:pPr lvl="1"/>
            <a:r>
              <a:rPr lang="en-US" sz="2000" dirty="0"/>
              <a:t>Passenger miles</a:t>
            </a:r>
          </a:p>
          <a:p>
            <a:pPr lvl="1"/>
            <a:r>
              <a:rPr lang="en-US" sz="2000" dirty="0"/>
              <a:t>Seat miles</a:t>
            </a:r>
          </a:p>
          <a:p>
            <a:pPr lvl="1"/>
            <a:r>
              <a:rPr lang="en-US" sz="2000" dirty="0"/>
              <a:t>Percent at capacity</a:t>
            </a:r>
          </a:p>
          <a:p>
            <a:pPr lvl="1"/>
            <a:r>
              <a:rPr lang="en-US" sz="2000" dirty="0"/>
              <a:t>Load factor</a:t>
            </a:r>
          </a:p>
          <a:p>
            <a:pPr lvl="1"/>
            <a:r>
              <a:rPr lang="en-US" sz="2000" dirty="0"/>
              <a:t>Load factor level  **Target variable</a:t>
            </a:r>
          </a:p>
          <a:p>
            <a:r>
              <a:rPr lang="en-US" sz="2000" dirty="0"/>
              <a:t>Drop redundant features</a:t>
            </a:r>
          </a:p>
          <a:p>
            <a:r>
              <a:rPr lang="en-US" sz="2000" dirty="0"/>
              <a:t>Drop all observations where the airline conducting the flight does not have $1 billion or more in revenue</a:t>
            </a:r>
          </a:p>
        </p:txBody>
      </p:sp>
    </p:spTree>
    <p:extLst>
      <p:ext uri="{BB962C8B-B14F-4D97-AF65-F5344CB8AC3E}">
        <p14:creationId xmlns:p14="http://schemas.microsoft.com/office/powerpoint/2010/main" val="2287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2929891-2B60-9046-8A1D-68ACE18993F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Preparing to Model</a:t>
            </a:r>
          </a:p>
        </p:txBody>
      </p:sp>
      <p:sp>
        <p:nvSpPr>
          <p:cNvPr id="3" name="Content Placeholder 2">
            <a:extLst>
              <a:ext uri="{FF2B5EF4-FFF2-40B4-BE49-F238E27FC236}">
                <a16:creationId xmlns:a16="http://schemas.microsoft.com/office/drawing/2014/main" id="{73E7ED66-7C9C-8A46-9F63-72BD4B5891F5}"/>
              </a:ext>
            </a:extLst>
          </p:cNvPr>
          <p:cNvSpPr>
            <a:spLocks noGrp="1"/>
          </p:cNvSpPr>
          <p:nvPr>
            <p:ph idx="1"/>
          </p:nvPr>
        </p:nvSpPr>
        <p:spPr>
          <a:xfrm>
            <a:off x="4976031" y="963877"/>
            <a:ext cx="6377769" cy="4930246"/>
          </a:xfrm>
        </p:spPr>
        <p:txBody>
          <a:bodyPr anchor="ctr">
            <a:normAutofit/>
          </a:bodyPr>
          <a:lstStyle/>
          <a:p>
            <a:r>
              <a:rPr lang="en-US" sz="2400" dirty="0"/>
              <a:t>Remove all observations that are non-passenger classes</a:t>
            </a:r>
          </a:p>
          <a:p>
            <a:r>
              <a:rPr lang="en-US" sz="2400" dirty="0"/>
              <a:t>Remove all observations that are non-passenger aircraft configurations</a:t>
            </a:r>
          </a:p>
          <a:p>
            <a:r>
              <a:rPr lang="en-US" sz="2400" dirty="0"/>
              <a:t>Include only observations that are domestic flights</a:t>
            </a:r>
          </a:p>
          <a:p>
            <a:r>
              <a:rPr lang="en-US" sz="2400" dirty="0"/>
              <a:t>Final </a:t>
            </a:r>
            <a:r>
              <a:rPr lang="en-US" sz="2400" dirty="0" err="1"/>
              <a:t>Dataframe</a:t>
            </a:r>
            <a:r>
              <a:rPr lang="en-US" sz="2400" dirty="0"/>
              <a:t>:</a:t>
            </a:r>
          </a:p>
          <a:p>
            <a:pPr lvl="1"/>
            <a:r>
              <a:rPr lang="en-US" dirty="0"/>
              <a:t>39 features</a:t>
            </a:r>
          </a:p>
          <a:p>
            <a:pPr lvl="1"/>
            <a:r>
              <a:rPr lang="en-US" dirty="0"/>
              <a:t>334,983 observations</a:t>
            </a:r>
          </a:p>
          <a:p>
            <a:endParaRPr lang="en-US" sz="2400" dirty="0"/>
          </a:p>
          <a:p>
            <a:endParaRPr lang="en-US" sz="2400" dirty="0"/>
          </a:p>
        </p:txBody>
      </p:sp>
    </p:spTree>
    <p:extLst>
      <p:ext uri="{BB962C8B-B14F-4D97-AF65-F5344CB8AC3E}">
        <p14:creationId xmlns:p14="http://schemas.microsoft.com/office/powerpoint/2010/main" val="1857865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3">
            <a:extLst>
              <a:ext uri="{FF2B5EF4-FFF2-40B4-BE49-F238E27FC236}">
                <a16:creationId xmlns:a16="http://schemas.microsoft.com/office/drawing/2014/main" id="{9C0034FC-58AB-1441-B4EA-A4ECF8C70A18}"/>
              </a:ext>
            </a:extLst>
          </p:cNvPr>
          <p:cNvPicPr>
            <a:picLocks noChangeAspect="1"/>
          </p:cNvPicPr>
          <p:nvPr/>
        </p:nvPicPr>
        <p:blipFill>
          <a:blip r:embed="rId2"/>
          <a:stretch>
            <a:fillRect/>
          </a:stretch>
        </p:blipFill>
        <p:spPr>
          <a:xfrm>
            <a:off x="481886" y="618698"/>
            <a:ext cx="3662730" cy="2508970"/>
          </a:xfrm>
          <a:prstGeom prst="rect">
            <a:avLst/>
          </a:prstGeom>
        </p:spPr>
      </p:pic>
      <p:pic>
        <p:nvPicPr>
          <p:cNvPr id="5" name="Picture 4">
            <a:extLst>
              <a:ext uri="{FF2B5EF4-FFF2-40B4-BE49-F238E27FC236}">
                <a16:creationId xmlns:a16="http://schemas.microsoft.com/office/drawing/2014/main" id="{B4F67FB7-E900-3343-ABDF-D9D01A3C3BED}"/>
              </a:ext>
            </a:extLst>
          </p:cNvPr>
          <p:cNvPicPr>
            <a:picLocks noChangeAspect="1"/>
          </p:cNvPicPr>
          <p:nvPr/>
        </p:nvPicPr>
        <p:blipFill>
          <a:blip r:embed="rId3">
            <a:extLst/>
          </a:blip>
          <a:stretch>
            <a:fillRect/>
          </a:stretch>
        </p:blipFill>
        <p:spPr>
          <a:xfrm>
            <a:off x="481886" y="3761891"/>
            <a:ext cx="3662730" cy="2444872"/>
          </a:xfrm>
          <a:prstGeom prst="rect">
            <a:avLst/>
          </a:prstGeom>
        </p:spPr>
      </p:pic>
      <p:sp>
        <p:nvSpPr>
          <p:cNvPr id="2" name="Title 1">
            <a:extLst>
              <a:ext uri="{FF2B5EF4-FFF2-40B4-BE49-F238E27FC236}">
                <a16:creationId xmlns:a16="http://schemas.microsoft.com/office/drawing/2014/main" id="{ACA9BC74-C162-454D-ADB9-767D0721C5C8}"/>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Clustering</a:t>
            </a:r>
          </a:p>
        </p:txBody>
      </p:sp>
      <p:sp>
        <p:nvSpPr>
          <p:cNvPr id="10" name="Content Placeholder 9">
            <a:extLst>
              <a:ext uri="{FF2B5EF4-FFF2-40B4-BE49-F238E27FC236}">
                <a16:creationId xmlns:a16="http://schemas.microsoft.com/office/drawing/2014/main" id="{D60549AF-0251-4FB6-BCB2-9E2C87F9001F}"/>
              </a:ext>
            </a:extLst>
          </p:cNvPr>
          <p:cNvSpPr>
            <a:spLocks noGrp="1"/>
          </p:cNvSpPr>
          <p:nvPr>
            <p:ph idx="1"/>
          </p:nvPr>
        </p:nvSpPr>
        <p:spPr>
          <a:xfrm>
            <a:off x="5297762" y="2799889"/>
            <a:ext cx="5747187" cy="2987543"/>
          </a:xfrm>
        </p:spPr>
        <p:txBody>
          <a:bodyPr anchor="t">
            <a:normAutofit/>
          </a:bodyPr>
          <a:lstStyle/>
          <a:p>
            <a:r>
              <a:rPr lang="en-US" sz="2400" dirty="0">
                <a:solidFill>
                  <a:srgbClr val="FFFFFF"/>
                </a:solidFill>
              </a:rPr>
              <a:t>Purpose: See if there are any groups of related observations that will help with our load factor model</a:t>
            </a:r>
          </a:p>
          <a:p>
            <a:r>
              <a:rPr lang="en-US" sz="2400" dirty="0" err="1">
                <a:solidFill>
                  <a:srgbClr val="FFFFFF"/>
                </a:solidFill>
              </a:rPr>
              <a:t>Kmeans</a:t>
            </a:r>
            <a:endParaRPr lang="en-US" sz="2400" dirty="0">
              <a:solidFill>
                <a:srgbClr val="FFFFFF"/>
              </a:solidFill>
            </a:endParaRPr>
          </a:p>
          <a:p>
            <a:r>
              <a:rPr lang="en-US" sz="2400" dirty="0">
                <a:solidFill>
                  <a:srgbClr val="FFFFFF"/>
                </a:solidFill>
              </a:rPr>
              <a:t>Elbow method showing the optimal k</a:t>
            </a:r>
          </a:p>
          <a:p>
            <a:pPr lvl="1"/>
            <a:r>
              <a:rPr lang="en-US" sz="2000" dirty="0">
                <a:solidFill>
                  <a:srgbClr val="FFFFFF"/>
                </a:solidFill>
              </a:rPr>
              <a:t>K = 3</a:t>
            </a:r>
          </a:p>
          <a:p>
            <a:r>
              <a:rPr lang="en-US" sz="2400" dirty="0">
                <a:solidFill>
                  <a:srgbClr val="FFFFFF"/>
                </a:solidFill>
              </a:rPr>
              <a:t>Silhouette Score: 0.501</a:t>
            </a:r>
          </a:p>
        </p:txBody>
      </p:sp>
    </p:spTree>
    <p:extLst>
      <p:ext uri="{BB962C8B-B14F-4D97-AF65-F5344CB8AC3E}">
        <p14:creationId xmlns:p14="http://schemas.microsoft.com/office/powerpoint/2010/main" val="394858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3" name="Content Placeholder 5">
            <a:extLst>
              <a:ext uri="{FF2B5EF4-FFF2-40B4-BE49-F238E27FC236}">
                <a16:creationId xmlns:a16="http://schemas.microsoft.com/office/drawing/2014/main" id="{0F7E1981-AAF5-444E-A29B-E835D19E48F2}"/>
              </a:ext>
            </a:extLst>
          </p:cNvPr>
          <p:cNvPicPr>
            <a:picLocks noChangeAspect="1"/>
          </p:cNvPicPr>
          <p:nvPr/>
        </p:nvPicPr>
        <p:blipFill>
          <a:blip r:embed="rId2">
            <a:extLst/>
          </a:blip>
          <a:stretch>
            <a:fillRect/>
          </a:stretch>
        </p:blipFill>
        <p:spPr>
          <a:xfrm>
            <a:off x="5203767" y="1731302"/>
            <a:ext cx="6542117" cy="3238347"/>
          </a:xfrm>
          <a:prstGeom prst="rect">
            <a:avLst/>
          </a:prstGeom>
        </p:spPr>
      </p:pic>
      <p:sp>
        <p:nvSpPr>
          <p:cNvPr id="2" name="Title 1">
            <a:extLst>
              <a:ext uri="{FF2B5EF4-FFF2-40B4-BE49-F238E27FC236}">
                <a16:creationId xmlns:a16="http://schemas.microsoft.com/office/drawing/2014/main" id="{61F4A307-FFFE-D64A-B287-6189AF13F161}"/>
              </a:ext>
            </a:extLst>
          </p:cNvPr>
          <p:cNvSpPr>
            <a:spLocks noGrp="1"/>
          </p:cNvSpPr>
          <p:nvPr>
            <p:ph type="title"/>
          </p:nvPr>
        </p:nvSpPr>
        <p:spPr>
          <a:xfrm>
            <a:off x="321733" y="981091"/>
            <a:ext cx="4092951" cy="1624457"/>
          </a:xfrm>
        </p:spPr>
        <p:txBody>
          <a:bodyPr vert="horz" lIns="91440" tIns="45720" rIns="91440" bIns="45720" rtlCol="0">
            <a:normAutofit/>
          </a:bodyPr>
          <a:lstStyle/>
          <a:p>
            <a:r>
              <a:rPr lang="en-US" sz="3600" kern="1200">
                <a:solidFill>
                  <a:schemeClr val="bg1"/>
                </a:solidFill>
                <a:latin typeface="+mj-lt"/>
                <a:ea typeface="+mj-ea"/>
                <a:cs typeface="+mj-cs"/>
              </a:rPr>
              <a:t>PCA: Variance Explained</a:t>
            </a:r>
          </a:p>
        </p:txBody>
      </p:sp>
      <p:sp>
        <p:nvSpPr>
          <p:cNvPr id="25" name="Content Placeholder 24">
            <a:extLst>
              <a:ext uri="{FF2B5EF4-FFF2-40B4-BE49-F238E27FC236}">
                <a16:creationId xmlns:a16="http://schemas.microsoft.com/office/drawing/2014/main" id="{23487D06-1317-476B-8E5F-471C4C1F8B0E}"/>
              </a:ext>
            </a:extLst>
          </p:cNvPr>
          <p:cNvSpPr>
            <a:spLocks noGrp="1"/>
          </p:cNvSpPr>
          <p:nvPr>
            <p:ph idx="1"/>
          </p:nvPr>
        </p:nvSpPr>
        <p:spPr>
          <a:xfrm>
            <a:off x="321733" y="2834809"/>
            <a:ext cx="4092951" cy="3042099"/>
          </a:xfrm>
        </p:spPr>
        <p:txBody>
          <a:bodyPr anchor="t">
            <a:normAutofit/>
          </a:bodyPr>
          <a:lstStyle/>
          <a:p>
            <a:r>
              <a:rPr lang="en-US" sz="2000" dirty="0">
                <a:solidFill>
                  <a:schemeClr val="bg1"/>
                </a:solidFill>
              </a:rPr>
              <a:t>Purpose: Help identify variable importance when predicting load factor</a:t>
            </a:r>
          </a:p>
          <a:p>
            <a:r>
              <a:rPr lang="en-US" sz="2000" dirty="0">
                <a:solidFill>
                  <a:schemeClr val="bg1"/>
                </a:solidFill>
              </a:rPr>
              <a:t>The top 10 principal components explained almost 90%</a:t>
            </a:r>
            <a:r>
              <a:rPr lang="en-US" sz="2000" i="1" dirty="0">
                <a:solidFill>
                  <a:schemeClr val="bg1"/>
                </a:solidFill>
              </a:rPr>
              <a:t> </a:t>
            </a:r>
            <a:r>
              <a:rPr lang="en-US" sz="2000" dirty="0">
                <a:solidFill>
                  <a:schemeClr val="bg1"/>
                </a:solidFill>
              </a:rPr>
              <a:t>of the variance in the data</a:t>
            </a:r>
          </a:p>
        </p:txBody>
      </p:sp>
    </p:spTree>
    <p:extLst>
      <p:ext uri="{BB962C8B-B14F-4D97-AF65-F5344CB8AC3E}">
        <p14:creationId xmlns:p14="http://schemas.microsoft.com/office/powerpoint/2010/main" val="6205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Top Corners Rounded 11">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Top Corners Rounded 13">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7CC50955-0175-864F-BA6E-A7497374CE7E}"/>
              </a:ext>
            </a:extLst>
          </p:cNvPr>
          <p:cNvPicPr>
            <a:picLocks noChangeAspect="1"/>
          </p:cNvPicPr>
          <p:nvPr/>
        </p:nvPicPr>
        <p:blipFill>
          <a:blip r:embed="rId2"/>
          <a:stretch>
            <a:fillRect/>
          </a:stretch>
        </p:blipFill>
        <p:spPr>
          <a:xfrm>
            <a:off x="5203767" y="480122"/>
            <a:ext cx="6542117" cy="5740707"/>
          </a:xfrm>
          <a:prstGeom prst="rect">
            <a:avLst/>
          </a:prstGeom>
        </p:spPr>
      </p:pic>
      <p:sp>
        <p:nvSpPr>
          <p:cNvPr id="2" name="Title 1">
            <a:extLst>
              <a:ext uri="{FF2B5EF4-FFF2-40B4-BE49-F238E27FC236}">
                <a16:creationId xmlns:a16="http://schemas.microsoft.com/office/drawing/2014/main" id="{4BFA52E0-A37C-EB46-A5B9-9C9E389C364D}"/>
              </a:ext>
            </a:extLst>
          </p:cNvPr>
          <p:cNvSpPr>
            <a:spLocks noGrp="1"/>
          </p:cNvSpPr>
          <p:nvPr>
            <p:ph type="title"/>
          </p:nvPr>
        </p:nvSpPr>
        <p:spPr>
          <a:xfrm>
            <a:off x="321733" y="981091"/>
            <a:ext cx="4092951" cy="1624457"/>
          </a:xfrm>
        </p:spPr>
        <p:txBody>
          <a:bodyPr>
            <a:normAutofit/>
          </a:bodyPr>
          <a:lstStyle/>
          <a:p>
            <a:r>
              <a:rPr lang="en-US" sz="3600" dirty="0">
                <a:solidFill>
                  <a:schemeClr val="bg1"/>
                </a:solidFill>
              </a:rPr>
              <a:t>Classifier Model – (With PCA)</a:t>
            </a:r>
          </a:p>
        </p:txBody>
      </p:sp>
      <p:sp>
        <p:nvSpPr>
          <p:cNvPr id="9" name="Content Placeholder 8">
            <a:extLst>
              <a:ext uri="{FF2B5EF4-FFF2-40B4-BE49-F238E27FC236}">
                <a16:creationId xmlns:a16="http://schemas.microsoft.com/office/drawing/2014/main" id="{EE8DBAB2-9EFB-474D-9C0F-3BB521DE3094}"/>
              </a:ext>
            </a:extLst>
          </p:cNvPr>
          <p:cNvSpPr>
            <a:spLocks noGrp="1"/>
          </p:cNvSpPr>
          <p:nvPr>
            <p:ph idx="1"/>
          </p:nvPr>
        </p:nvSpPr>
        <p:spPr>
          <a:xfrm>
            <a:off x="321733" y="2834809"/>
            <a:ext cx="4092951" cy="3042099"/>
          </a:xfrm>
        </p:spPr>
        <p:txBody>
          <a:bodyPr anchor="t">
            <a:normAutofit fontScale="92500" lnSpcReduction="20000"/>
          </a:bodyPr>
          <a:lstStyle/>
          <a:p>
            <a:r>
              <a:rPr lang="en-US" sz="2000" dirty="0">
                <a:solidFill>
                  <a:schemeClr val="bg1"/>
                </a:solidFill>
              </a:rPr>
              <a:t>Gradient Boosting</a:t>
            </a:r>
          </a:p>
          <a:p>
            <a:pPr lvl="1"/>
            <a:r>
              <a:rPr lang="en-US" sz="1600" dirty="0">
                <a:solidFill>
                  <a:schemeClr val="bg1"/>
                </a:solidFill>
              </a:rPr>
              <a:t>500 estimators and a max depth of 5</a:t>
            </a:r>
          </a:p>
          <a:p>
            <a:r>
              <a:rPr lang="en-US" sz="2000" dirty="0">
                <a:solidFill>
                  <a:schemeClr val="bg1"/>
                </a:solidFill>
              </a:rPr>
              <a:t>Classification Report</a:t>
            </a:r>
          </a:p>
          <a:p>
            <a:pPr lvl="1"/>
            <a:r>
              <a:rPr lang="en-US" sz="1600" dirty="0">
                <a:solidFill>
                  <a:schemeClr val="bg1"/>
                </a:solidFill>
              </a:rPr>
              <a:t>Low</a:t>
            </a:r>
          </a:p>
          <a:p>
            <a:pPr lvl="2"/>
            <a:r>
              <a:rPr lang="en-US" sz="1200" dirty="0">
                <a:solidFill>
                  <a:schemeClr val="bg1"/>
                </a:solidFill>
              </a:rPr>
              <a:t>Precision Score: 0.68</a:t>
            </a:r>
          </a:p>
          <a:p>
            <a:pPr lvl="2"/>
            <a:r>
              <a:rPr lang="en-US" sz="1200" dirty="0">
                <a:solidFill>
                  <a:schemeClr val="bg1"/>
                </a:solidFill>
              </a:rPr>
              <a:t>Recall Score: 0.61</a:t>
            </a:r>
          </a:p>
          <a:p>
            <a:pPr lvl="1"/>
            <a:r>
              <a:rPr lang="en-US" sz="1600" dirty="0">
                <a:solidFill>
                  <a:schemeClr val="bg1"/>
                </a:solidFill>
              </a:rPr>
              <a:t>Medium</a:t>
            </a:r>
          </a:p>
          <a:p>
            <a:pPr lvl="2"/>
            <a:r>
              <a:rPr lang="en-US" sz="1200" dirty="0">
                <a:solidFill>
                  <a:schemeClr val="bg1"/>
                </a:solidFill>
              </a:rPr>
              <a:t>Precision Score: 0.51</a:t>
            </a:r>
          </a:p>
          <a:p>
            <a:pPr lvl="2"/>
            <a:r>
              <a:rPr lang="en-US" sz="1200" dirty="0">
                <a:solidFill>
                  <a:schemeClr val="bg1"/>
                </a:solidFill>
              </a:rPr>
              <a:t>Recall Score: 0.68</a:t>
            </a:r>
          </a:p>
          <a:p>
            <a:pPr lvl="1"/>
            <a:r>
              <a:rPr lang="en-US" sz="1600" dirty="0">
                <a:solidFill>
                  <a:schemeClr val="bg1"/>
                </a:solidFill>
              </a:rPr>
              <a:t>High</a:t>
            </a:r>
          </a:p>
          <a:p>
            <a:pPr lvl="2"/>
            <a:r>
              <a:rPr lang="en-US" sz="1200" dirty="0">
                <a:solidFill>
                  <a:schemeClr val="bg1"/>
                </a:solidFill>
              </a:rPr>
              <a:t>Precision Score: 0.57</a:t>
            </a:r>
          </a:p>
          <a:p>
            <a:pPr lvl="2"/>
            <a:r>
              <a:rPr lang="en-US" sz="1200" dirty="0">
                <a:solidFill>
                  <a:schemeClr val="bg1"/>
                </a:solidFill>
              </a:rPr>
              <a:t>Recall Score: 0.31 </a:t>
            </a:r>
          </a:p>
          <a:p>
            <a:r>
              <a:rPr lang="en-US" sz="2000" dirty="0">
                <a:solidFill>
                  <a:schemeClr val="bg1"/>
                </a:solidFill>
              </a:rPr>
              <a:t>Overall Accuracy: 57.33</a:t>
            </a:r>
          </a:p>
        </p:txBody>
      </p:sp>
    </p:spTree>
    <p:extLst>
      <p:ext uri="{BB962C8B-B14F-4D97-AF65-F5344CB8AC3E}">
        <p14:creationId xmlns:p14="http://schemas.microsoft.com/office/powerpoint/2010/main" val="382180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69F194-6216-6A47-97D4-7312EB791373}"/>
              </a:ext>
            </a:extLst>
          </p:cNvPr>
          <p:cNvPicPr>
            <a:picLocks noGrp="1" noChangeAspect="1"/>
          </p:cNvPicPr>
          <p:nvPr>
            <p:ph idx="1"/>
          </p:nvPr>
        </p:nvPicPr>
        <p:blipFill>
          <a:blip r:embed="rId2"/>
          <a:stretch>
            <a:fillRect/>
          </a:stretch>
        </p:blipFill>
        <p:spPr>
          <a:xfrm>
            <a:off x="5215874" y="492573"/>
            <a:ext cx="6429441" cy="5880796"/>
          </a:xfrm>
          <a:prstGeom prst="rect">
            <a:avLst/>
          </a:prstGeom>
        </p:spPr>
      </p:pic>
      <p:sp>
        <p:nvSpPr>
          <p:cNvPr id="9" name="Rectangle 8">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CB7E1-BB15-204D-97FC-FCC4D4E855C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Important Features</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(with PCA)</a:t>
            </a:r>
          </a:p>
        </p:txBody>
      </p:sp>
    </p:spTree>
    <p:extLst>
      <p:ext uri="{BB962C8B-B14F-4D97-AF65-F5344CB8AC3E}">
        <p14:creationId xmlns:p14="http://schemas.microsoft.com/office/powerpoint/2010/main" val="2101902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7178</TotalTime>
  <Words>698</Words>
  <Application>Microsoft Macintosh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Passengers and Load Factor Level for Major Airlines</vt:lpstr>
      <vt:lpstr>Data Source </vt:lpstr>
      <vt:lpstr>Overview</vt:lpstr>
      <vt:lpstr>Preparing to Model</vt:lpstr>
      <vt:lpstr>Preparing to Model</vt:lpstr>
      <vt:lpstr>Clustering</vt:lpstr>
      <vt:lpstr>PCA: Variance Explained</vt:lpstr>
      <vt:lpstr>Classifier Model – (With PCA)</vt:lpstr>
      <vt:lpstr>Important Features (with PCA)</vt:lpstr>
      <vt:lpstr>Classification Model: (Without PCA)</vt:lpstr>
      <vt:lpstr>Important Features (No PCA)</vt:lpstr>
      <vt:lpstr>Now that we have our model…</vt:lpstr>
      <vt:lpstr>Time Series Setup</vt:lpstr>
      <vt:lpstr>Time Series</vt:lpstr>
      <vt:lpstr>Conclusions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46</cp:revision>
  <dcterms:created xsi:type="dcterms:W3CDTF">2018-04-15T23:06:00Z</dcterms:created>
  <dcterms:modified xsi:type="dcterms:W3CDTF">2018-04-20T22:44:20Z</dcterms:modified>
</cp:coreProperties>
</file>